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3" r:id="rId10"/>
    <p:sldId id="274" r:id="rId11"/>
    <p:sldId id="275" r:id="rId12"/>
    <p:sldId id="276" r:id="rId13"/>
    <p:sldId id="277" r:id="rId14"/>
    <p:sldId id="268" r:id="rId15"/>
    <p:sldId id="269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T Sans Narrow" panose="020B050602020302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a79da58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a79da58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a79da581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a79da581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a79da581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a79da581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a79da581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a79da581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a79da581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a79da581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79da581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a79da581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4" y="1200298"/>
            <a:ext cx="4038558" cy="1647204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52" y="1200298"/>
            <a:ext cx="4038558" cy="1647204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2" y="2988535"/>
            <a:ext cx="4038558" cy="1647204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981" y="2988535"/>
            <a:ext cx="4038558" cy="1647204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2022-07-02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72302" y="4664535"/>
            <a:ext cx="547759" cy="392248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ctr">
            <a:normAutofit/>
          </a:bodyPr>
          <a:lstStyle>
            <a:lvl1pPr marL="0" lvl="0" indent="0" algn="r" defTabSz="1029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695D46">
                    <a:alpha val="100000"/>
                  </a:srgbClr>
                </a:solidFill>
                <a:latin typeface="Open Sans"/>
                <a:sym typeface="Open Sans"/>
              </a:defRPr>
            </a:lvl1pPr>
          </a:lstStyle>
          <a:p>
            <a:pPr>
              <a:defRPr/>
            </a:pPr>
            <a:fld id="{F37FBD6B-21A4-4D72-A150-1D2784A4112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3265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깐부 SAI 조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2022.07.02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4943425" y="2232375"/>
            <a:ext cx="1737900" cy="5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 팀의 성장기</a:t>
            </a:r>
            <a:endParaRPr sz="10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938850" y="1"/>
            <a:ext cx="51475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/>
          <p:cNvGrpSpPr/>
          <p:nvPr/>
        </p:nvGrpSpPr>
        <p:grpSpPr>
          <a:xfrm>
            <a:off x="2309015" y="1995652"/>
            <a:ext cx="4525877" cy="1152832"/>
            <a:chOff x="9404475" y="3856842"/>
            <a:chExt cx="6252954" cy="1946943"/>
          </a:xfrm>
        </p:grpSpPr>
        <p:pic>
          <p:nvPicPr>
            <p:cNvPr id="8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4475" y="3856842"/>
              <a:ext cx="6252954" cy="1946943"/>
            </a:xfrm>
            <a:prstGeom prst="rect">
              <a:avLst/>
            </a:prstGeom>
          </p:spPr>
        </p:pic>
      </p:grp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11180" y="445269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기계학습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311180" y="445269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 </a:t>
            </a:r>
            <a:r>
              <a:rPr lang="ko-KR" altLang="en-US" sz="2501" dirty="0">
                <a:solidFill>
                  <a:srgbClr val="EF6C00">
                    <a:alpha val="100000"/>
                  </a:srgbClr>
                </a:solidFill>
              </a:rPr>
              <a:t>기계학습은 어떤 문제를 해결할 수 있을까?</a:t>
            </a:r>
          </a:p>
        </p:txBody>
      </p:sp>
      <p:sp>
        <p:nvSpPr>
          <p:cNvPr id="13317" name="내용 개체 틀 2"/>
          <p:cNvSpPr>
            <a:spLocks noGrp="1"/>
          </p:cNvSpPr>
          <p:nvPr>
            <p:ph sz="half" idx="1"/>
          </p:nvPr>
        </p:nvSpPr>
        <p:spPr>
          <a:xfrm>
            <a:off x="311180" y="1266127"/>
            <a:ext cx="8519930" cy="330253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marL="343048" indent="-343048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endParaRPr lang="ko-KR" altLang="en-US" sz="3201">
              <a:solidFill>
                <a:schemeClr val="tx1"/>
              </a:solidFill>
              <a:latin typeface="Arial"/>
              <a:sym typeface="Arial"/>
            </a:endParaRPr>
          </a:p>
        </p:txBody>
      </p:sp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01815" y="1367751"/>
            <a:ext cx="7738716" cy="30993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제목 1"/>
          <p:cNvSpPr>
            <a:spLocks noGrp="1"/>
          </p:cNvSpPr>
          <p:nvPr>
            <p:ph type="title"/>
          </p:nvPr>
        </p:nvSpPr>
        <p:spPr>
          <a:xfrm>
            <a:off x="311180" y="650078"/>
            <a:ext cx="6492380" cy="70817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marL="87350" defTabSz="1029145">
              <a:spcBef>
                <a:spcPct val="0"/>
              </a:spcBef>
              <a:spcAft>
                <a:spcPct val="0"/>
              </a:spcAft>
              <a:buClr>
                <a:srgbClr val="EF6C00">
                  <a:alpha val="100000"/>
                </a:srgbClr>
              </a:buClr>
              <a:buSzPct val="25000"/>
              <a:defRPr/>
            </a:pP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</a:rPr>
              <a:t>선형회귀 과제</a:t>
            </a:r>
          </a:p>
        </p:txBody>
      </p:sp>
      <p:sp>
        <p:nvSpPr>
          <p:cNvPr id="14341" name="내용 개체 틀 2"/>
          <p:cNvSpPr>
            <a:spLocks noGrp="1"/>
          </p:cNvSpPr>
          <p:nvPr>
            <p:ph sz="half" idx="1"/>
          </p:nvPr>
        </p:nvSpPr>
        <p:spPr>
          <a:xfrm>
            <a:off x="311180" y="1266127"/>
            <a:ext cx="8519930" cy="330253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marL="343048" indent="-343048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endParaRPr lang="ko-KR" altLang="en-US" sz="3201">
              <a:solidFill>
                <a:schemeClr val="tx1"/>
              </a:solidFill>
              <a:latin typeface="Arial"/>
              <a:sym typeface="Arial"/>
            </a:endParaRPr>
          </a:p>
        </p:txBody>
      </p:sp>
      <p:pic>
        <p:nvPicPr>
          <p:cNvPr id="14342" name="그림 1434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12866" y="1315375"/>
            <a:ext cx="7916613" cy="3205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1"/>
          <p:cNvSpPr>
            <a:spLocks noGrp="1"/>
          </p:cNvSpPr>
          <p:nvPr>
            <p:ph type="title"/>
          </p:nvPr>
        </p:nvSpPr>
        <p:spPr>
          <a:xfrm>
            <a:off x="311180" y="538962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2. </a:t>
            </a:r>
            <a:r>
              <a:rPr lang="ko-KR" altLang="en-US" sz="2201" dirty="0" err="1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Machine</a:t>
            </a: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 </a:t>
            </a:r>
            <a:r>
              <a:rPr lang="ko-KR" altLang="en-US" sz="2201" dirty="0" err="1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learning</a:t>
            </a: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 </a:t>
            </a:r>
            <a:r>
              <a:rPr lang="ko-KR" altLang="en-US" sz="2201" dirty="0" err="1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학습률에</a:t>
            </a: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  <a:latin typeface="PT Sans Narrow" panose="020B0506020203020204" pitchFamily="34" charset="0"/>
              </a:rPr>
              <a:t> 따른 학습양상</a:t>
            </a:r>
          </a:p>
        </p:txBody>
      </p:sp>
      <p:sp>
        <p:nvSpPr>
          <p:cNvPr id="15365" name="내용 개체 틀 2"/>
          <p:cNvSpPr>
            <a:spLocks noGrp="1"/>
          </p:cNvSpPr>
          <p:nvPr>
            <p:ph sz="half" idx="1"/>
          </p:nvPr>
        </p:nvSpPr>
        <p:spPr>
          <a:xfrm>
            <a:off x="311180" y="1266127"/>
            <a:ext cx="8519930" cy="330253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marL="343048" indent="-343048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endParaRPr lang="ko-KR" altLang="en-US" sz="3201">
              <a:solidFill>
                <a:schemeClr val="tx1"/>
              </a:solidFill>
              <a:latin typeface="Arial"/>
              <a:sym typeface="Arial"/>
            </a:endParaRPr>
          </a:p>
        </p:txBody>
      </p:sp>
      <p:pic>
        <p:nvPicPr>
          <p:cNvPr id="15366" name="그림 1536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11179" y="1518621"/>
            <a:ext cx="8691406" cy="252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제목 1"/>
          <p:cNvSpPr>
            <a:spLocks noGrp="1"/>
          </p:cNvSpPr>
          <p:nvPr>
            <p:ph type="title"/>
          </p:nvPr>
        </p:nvSpPr>
        <p:spPr>
          <a:xfrm>
            <a:off x="311180" y="794584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□ Data </a:t>
            </a:r>
            <a:r>
              <a:rPr lang="ko-KR" altLang="en-US" sz="3201" dirty="0" err="1">
                <a:solidFill>
                  <a:srgbClr val="EF6C00">
                    <a:alpha val="100000"/>
                  </a:srgbClr>
                </a:solidFill>
              </a:rPr>
              <a:t>cleaning</a:t>
            </a: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 의 4C</a:t>
            </a:r>
          </a:p>
        </p:txBody>
      </p:sp>
      <p:sp>
        <p:nvSpPr>
          <p:cNvPr id="16389" name="내용 개체 틀 2"/>
          <p:cNvSpPr>
            <a:spLocks noGrp="1"/>
          </p:cNvSpPr>
          <p:nvPr>
            <p:ph sz="half" idx="1"/>
          </p:nvPr>
        </p:nvSpPr>
        <p:spPr>
          <a:xfrm>
            <a:off x="363610" y="1720249"/>
            <a:ext cx="8519930" cy="2481671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Autofit/>
          </a:bodyPr>
          <a:lstStyle/>
          <a:p>
            <a:pPr marL="343048" indent="-343048" defTabSz="1029145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1.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Correction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: 이상한 값과 특이치를 교정</a:t>
            </a:r>
          </a:p>
          <a:p>
            <a:pPr marL="343048" indent="-343048" defTabSz="1029145">
              <a:spcBef>
                <a:spcPct val="12000"/>
              </a:spcBef>
              <a:spcAft>
                <a:spcPct val="0"/>
              </a:spcAft>
              <a:buNone/>
              <a:defRPr/>
            </a:pP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2.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Completing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: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결측치를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완성 </a:t>
            </a:r>
          </a:p>
          <a:p>
            <a:pPr marL="343048" indent="-343048" defTabSz="1029145">
              <a:spcBef>
                <a:spcPct val="12000"/>
              </a:spcBef>
              <a:spcAft>
                <a:spcPct val="0"/>
              </a:spcAft>
              <a:buNone/>
              <a:defRPr/>
            </a:pP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3.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Creating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: 분석을 위한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feature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만들기 </a:t>
            </a:r>
          </a:p>
          <a:p>
            <a:pPr marL="343048" indent="-343048" defTabSz="1029145">
              <a:spcBef>
                <a:spcPct val="12000"/>
              </a:spcBef>
              <a:spcAft>
                <a:spcPct val="12000"/>
              </a:spcAft>
              <a:buNone/>
              <a:defRPr/>
            </a:pP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4.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Converting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: </a:t>
            </a:r>
            <a:r>
              <a:rPr lang="ko-KR" altLang="en-US" dirty="0" err="1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field를</a:t>
            </a:r>
            <a:r>
              <a:rPr lang="ko-KR" altLang="en-US" dirty="0">
                <a:solidFill>
                  <a:srgbClr val="695D46">
                    <a:alpha val="100000"/>
                  </a:srgbClr>
                </a:solidFill>
                <a:latin typeface="PT Sans Narrow"/>
                <a:sym typeface="PT Sans Narrow"/>
              </a:rPr>
              <a:t> 계산과 표현에 적합한 형태로 변환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제목 1"/>
          <p:cNvSpPr>
            <a:spLocks noGrp="1"/>
          </p:cNvSpPr>
          <p:nvPr>
            <p:ph type="title"/>
          </p:nvPr>
        </p:nvSpPr>
        <p:spPr>
          <a:xfrm>
            <a:off x="311180" y="445269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201" dirty="0">
                <a:solidFill>
                  <a:srgbClr val="EF6C00">
                    <a:alpha val="100000"/>
                  </a:srgbClr>
                </a:solidFill>
              </a:rPr>
              <a:t>(적용) 타이타닉 EDA</a:t>
            </a:r>
          </a:p>
        </p:txBody>
      </p:sp>
      <p:pic>
        <p:nvPicPr>
          <p:cNvPr id="17415" name="그림 1741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20670" y="1657048"/>
            <a:ext cx="3358712" cy="25001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6" name="그룹 1001"/>
          <p:cNvGrpSpPr/>
          <p:nvPr/>
        </p:nvGrpSpPr>
        <p:grpSpPr>
          <a:xfrm>
            <a:off x="3995538" y="1419236"/>
            <a:ext cx="1873352" cy="1368988"/>
            <a:chOff x="1417041" y="2603287"/>
            <a:chExt cx="7104038" cy="5846686"/>
          </a:xfrm>
        </p:grpSpPr>
        <p:pic>
          <p:nvPicPr>
            <p:cNvPr id="17417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17041" y="2603287"/>
              <a:ext cx="7104038" cy="5846686"/>
            </a:xfrm>
            <a:prstGeom prst="rect">
              <a:avLst/>
            </a:prstGeom>
          </p:spPr>
        </p:pic>
      </p:grpSp>
      <p:grpSp>
        <p:nvGrpSpPr>
          <p:cNvPr id="17419" name="그룹 1001"/>
          <p:cNvGrpSpPr/>
          <p:nvPr/>
        </p:nvGrpSpPr>
        <p:grpSpPr>
          <a:xfrm>
            <a:off x="6157098" y="1347184"/>
            <a:ext cx="2380703" cy="1441040"/>
            <a:chOff x="1802762" y="3572961"/>
            <a:chExt cx="4324605" cy="3139793"/>
          </a:xfrm>
        </p:grpSpPr>
        <p:pic>
          <p:nvPicPr>
            <p:cNvPr id="17420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802762" y="3572961"/>
              <a:ext cx="4324605" cy="3139793"/>
            </a:xfrm>
            <a:prstGeom prst="rect">
              <a:avLst/>
            </a:prstGeom>
          </p:spPr>
        </p:pic>
      </p:grpSp>
      <p:grpSp>
        <p:nvGrpSpPr>
          <p:cNvPr id="17421" name="그룹 1002"/>
          <p:cNvGrpSpPr/>
          <p:nvPr/>
        </p:nvGrpSpPr>
        <p:grpSpPr>
          <a:xfrm>
            <a:off x="3995539" y="3004380"/>
            <a:ext cx="1945404" cy="1441040"/>
            <a:chOff x="6913215" y="3614283"/>
            <a:chExt cx="4459285" cy="3098470"/>
          </a:xfrm>
        </p:grpSpPr>
        <p:pic>
          <p:nvPicPr>
            <p:cNvPr id="17422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913215" y="3614283"/>
              <a:ext cx="4459285" cy="3098470"/>
            </a:xfrm>
            <a:prstGeom prst="rect">
              <a:avLst/>
            </a:prstGeom>
          </p:spPr>
        </p:pic>
      </p:grpSp>
      <p:grpSp>
        <p:nvGrpSpPr>
          <p:cNvPr id="17423" name="그룹 1001"/>
          <p:cNvGrpSpPr/>
          <p:nvPr/>
        </p:nvGrpSpPr>
        <p:grpSpPr>
          <a:xfrm>
            <a:off x="6301202" y="2932328"/>
            <a:ext cx="2305665" cy="1585144"/>
            <a:chOff x="2050610" y="2667201"/>
            <a:chExt cx="6796859" cy="4180228"/>
          </a:xfrm>
        </p:grpSpPr>
        <p:pic>
          <p:nvPicPr>
            <p:cNvPr id="17424" name="Object 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50610" y="2667201"/>
              <a:ext cx="6796859" cy="41802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3252"/>
              <a:buNone/>
            </a:pPr>
            <a:endParaRPr sz="2288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1866300" y="2183350"/>
            <a:ext cx="5758200" cy="9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sz="4167" b="1" dirty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7BD502-22A0-CE14-34B2-6DAA281D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5" y="0"/>
            <a:ext cx="2378869" cy="514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06B25D-8F5D-4E65-0EF9-1EC6A43F8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08" y="0"/>
            <a:ext cx="5950592" cy="51435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26DA018-86F4-E34D-E5F4-85AD70470FB3}"/>
              </a:ext>
            </a:extLst>
          </p:cNvPr>
          <p:cNvSpPr/>
          <p:nvPr/>
        </p:nvSpPr>
        <p:spPr>
          <a:xfrm>
            <a:off x="1051200" y="1852150"/>
            <a:ext cx="815100" cy="662400"/>
          </a:xfrm>
          <a:prstGeom prst="frame">
            <a:avLst>
              <a:gd name="adj1" fmla="val 3247"/>
            </a:avLst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1F22CCB-927A-3537-16F2-35C2DEC897EE}"/>
              </a:ext>
            </a:extLst>
          </p:cNvPr>
          <p:cNvSpPr/>
          <p:nvPr/>
        </p:nvSpPr>
        <p:spPr>
          <a:xfrm>
            <a:off x="5731200" y="2131200"/>
            <a:ext cx="1641600" cy="604800"/>
          </a:xfrm>
          <a:prstGeom prst="frame">
            <a:avLst>
              <a:gd name="adj1" fmla="val 291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951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50" dirty="0"/>
              <a:t>○</a:t>
            </a:r>
            <a:r>
              <a:rPr lang="ko" sz="2240" dirty="0"/>
              <a:t>  </a:t>
            </a:r>
            <a:r>
              <a:rPr lang="ko" dirty="0"/>
              <a:t>Folium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852100"/>
            <a:ext cx="5641800" cy="27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Python </a:t>
            </a:r>
            <a:r>
              <a:rPr lang="ko" sz="1900" dirty="0">
                <a:solidFill>
                  <a:srgbClr val="F6B26B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지도 시각화</a:t>
            </a:r>
            <a:r>
              <a:rPr lang="ko" sz="1900" dirty="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라이브러리</a:t>
            </a:r>
            <a:endParaRPr sz="19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위도와 경도를 입력하여 지도에 마커로 시각화 </a:t>
            </a:r>
            <a:endParaRPr sz="19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tooltip, popup 파라미터로 영상, 이미지, 문자를 통해</a:t>
            </a:r>
            <a:endParaRPr sz="19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나타내는 대상을 상세히 설명할 수 있다.</a:t>
            </a:r>
            <a:endParaRPr sz="19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300" y="1805988"/>
            <a:ext cx="3249600" cy="219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7253" y="2481315"/>
            <a:ext cx="894875" cy="1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7083125" y="4104625"/>
            <a:ext cx="2060876" cy="9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907900"/>
            <a:ext cx="8520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0840" algn="l" rtl="0">
              <a:spcBef>
                <a:spcPts val="0"/>
              </a:spcBef>
              <a:spcAft>
                <a:spcPts val="0"/>
              </a:spcAft>
              <a:buSzPts val="2240"/>
              <a:buAutoNum type="arabicPeriod"/>
            </a:pPr>
            <a:r>
              <a:rPr lang="ko" sz="2240" dirty="0"/>
              <a:t>Folium을 세종대학교 지도에 표시하기</a:t>
            </a:r>
            <a:endParaRPr sz="2240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7083125" y="4104625"/>
            <a:ext cx="2060876" cy="9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99" y="1698150"/>
            <a:ext cx="4560550" cy="21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624" y="1535659"/>
            <a:ext cx="3405699" cy="276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50" y="653774"/>
            <a:ext cx="8278749" cy="36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7083125" y="4104625"/>
            <a:ext cx="2060876" cy="9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7083125" y="4104625"/>
            <a:ext cx="2060876" cy="9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872950"/>
            <a:ext cx="8520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40" dirty="0"/>
              <a:t>  2.   Folium으로 맛집찾기</a:t>
            </a:r>
            <a:endParaRPr sz="2240" dirty="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5" y="1345525"/>
            <a:ext cx="8084648" cy="30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KakaoTalk_20220628_201325281">
            <a:hlinkClick r:id="" action="ppaction://media"/>
            <a:extLst>
              <a:ext uri="{FF2B5EF4-FFF2-40B4-BE49-F238E27FC236}">
                <a16:creationId xmlns:a16="http://schemas.microsoft.com/office/drawing/2014/main" id="{3F588D63-571B-2202-ED09-76A2306B3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94" y="445025"/>
            <a:ext cx="6631849" cy="401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제목 1"/>
          <p:cNvSpPr>
            <a:spLocks noGrp="1"/>
          </p:cNvSpPr>
          <p:nvPr>
            <p:ph type="title"/>
          </p:nvPr>
        </p:nvSpPr>
        <p:spPr>
          <a:xfrm>
            <a:off x="311180" y="445269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△ </a:t>
            </a:r>
            <a:r>
              <a:rPr lang="ko-KR" altLang="en-US" sz="3201" dirty="0" err="1">
                <a:solidFill>
                  <a:srgbClr val="EF6C00">
                    <a:alpha val="100000"/>
                  </a:srgbClr>
                </a:solidFill>
              </a:rPr>
              <a:t>Machine</a:t>
            </a: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 </a:t>
            </a:r>
            <a:r>
              <a:rPr lang="ko-KR" altLang="en-US" sz="3201" dirty="0" err="1">
                <a:solidFill>
                  <a:srgbClr val="EF6C00">
                    <a:alpha val="100000"/>
                  </a:srgbClr>
                </a:solidFill>
              </a:rPr>
              <a:t>Learning</a:t>
            </a:r>
            <a:endParaRPr lang="ko-KR" altLang="en-US" sz="3201" dirty="0">
              <a:solidFill>
                <a:srgbClr val="EF6C00">
                  <a:alpha val="100000"/>
                </a:srgbClr>
              </a:solidFill>
            </a:endParaRPr>
          </a:p>
        </p:txBody>
      </p:sp>
      <p:sp>
        <p:nvSpPr>
          <p:cNvPr id="11269" name="TextBox 11268"/>
          <p:cNvSpPr txBox="1"/>
          <p:nvPr/>
        </p:nvSpPr>
        <p:spPr>
          <a:xfrm>
            <a:off x="2421313" y="3846239"/>
            <a:ext cx="4742687" cy="384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01" b="1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컴퓨터가 특징을 추출하고 학습한다?</a:t>
            </a:r>
          </a:p>
        </p:txBody>
      </p:sp>
      <p:grpSp>
        <p:nvGrpSpPr>
          <p:cNvPr id="11270" name="Group 1"/>
          <p:cNvGrpSpPr/>
          <p:nvPr/>
        </p:nvGrpSpPr>
        <p:grpSpPr>
          <a:xfrm>
            <a:off x="2497530" y="1445531"/>
            <a:ext cx="3783676" cy="2253074"/>
            <a:chOff x="2496662" y="1444334"/>
            <a:chExt cx="3782362" cy="2252292"/>
          </a:xfrm>
        </p:grpSpPr>
        <p:pic>
          <p:nvPicPr>
            <p:cNvPr id="11271" name="그림 1127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2496662" y="1444334"/>
              <a:ext cx="3782362" cy="22522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제목 1"/>
          <p:cNvSpPr>
            <a:spLocks noGrp="1"/>
          </p:cNvSpPr>
          <p:nvPr>
            <p:ph type="title"/>
          </p:nvPr>
        </p:nvSpPr>
        <p:spPr>
          <a:xfrm>
            <a:off x="311180" y="445269"/>
            <a:ext cx="8519930" cy="706559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spcFirstLastPara="1" vert="horz" wrap="square" lIns="91456" tIns="91456" rIns="91456" bIns="91456" anchor="t" anchorCtr="0">
            <a:norm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1" dirty="0">
                <a:solidFill>
                  <a:srgbClr val="EF6C00">
                    <a:alpha val="100000"/>
                  </a:srgbClr>
                </a:solidFill>
              </a:rPr>
              <a:t>학습이란?</a:t>
            </a:r>
          </a:p>
        </p:txBody>
      </p:sp>
      <p:pic>
        <p:nvPicPr>
          <p:cNvPr id="12293" name="그림 1229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22994" y="2571259"/>
            <a:ext cx="3896355" cy="257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2295" name="그림 122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0632" y="1985395"/>
            <a:ext cx="3582644" cy="166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118</Words>
  <Application>Microsoft Office PowerPoint</Application>
  <PresentationFormat>화면 슬라이드 쇼(16:9)</PresentationFormat>
  <Paragraphs>23</Paragraphs>
  <Slides>15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Open Sans</vt:lpstr>
      <vt:lpstr>Arial</vt:lpstr>
      <vt:lpstr>굴림</vt:lpstr>
      <vt:lpstr>PT Sans Narrow</vt:lpstr>
      <vt:lpstr>Tropic</vt:lpstr>
      <vt:lpstr>깐부 SAI 조</vt:lpstr>
      <vt:lpstr>PowerPoint 프레젠테이션</vt:lpstr>
      <vt:lpstr>○  Folium</vt:lpstr>
      <vt:lpstr>Folium을 세종대학교 지도에 표시하기</vt:lpstr>
      <vt:lpstr>PowerPoint 프레젠테이션</vt:lpstr>
      <vt:lpstr>  2.   Folium으로 맛집찾기</vt:lpstr>
      <vt:lpstr>PowerPoint 프레젠테이션</vt:lpstr>
      <vt:lpstr>△ Machine Learning</vt:lpstr>
      <vt:lpstr>학습이란?</vt:lpstr>
      <vt:lpstr>기계학습</vt:lpstr>
      <vt:lpstr> 기계학습은 어떤 문제를 해결할 수 있을까?</vt:lpstr>
      <vt:lpstr>선형회귀 과제</vt:lpstr>
      <vt:lpstr>2. Machine learning 학습률에 따른 학습양상</vt:lpstr>
      <vt:lpstr>□ Data cleaning 의 4C</vt:lpstr>
      <vt:lpstr>(적용) 타이타닉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깐부 SAI 조</dc:title>
  <cp:lastModifiedBy>주 하늘</cp:lastModifiedBy>
  <cp:revision>8</cp:revision>
  <dcterms:modified xsi:type="dcterms:W3CDTF">2022-07-02T05:09:51Z</dcterms:modified>
</cp:coreProperties>
</file>